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82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41" r:id="rId20"/>
    <p:sldId id="337" r:id="rId21"/>
    <p:sldId id="338" r:id="rId22"/>
    <p:sldId id="339" r:id="rId23"/>
    <p:sldId id="34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r>
              <a:rPr lang="en-US" sz="2200" i="1" dirty="0">
                <a:solidFill>
                  <a:schemeClr val="tx2"/>
                </a:solidFill>
              </a:rPr>
              <a:t>Acceleration Diagram for a </a:t>
            </a:r>
            <a:r>
              <a:rPr lang="en-US" sz="2200" i="1" dirty="0" smtClean="0">
                <a:solidFill>
                  <a:schemeClr val="tx2"/>
                </a:solidFill>
              </a:rPr>
              <a:t>Link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276850" cy="43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638800" cy="19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86100"/>
            <a:ext cx="880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71600"/>
            <a:ext cx="8734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839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053263" cy="22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22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49627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</a:t>
            </a:r>
            <a:r>
              <a:rPr lang="en-US" dirty="0"/>
              <a:t>vector </a:t>
            </a:r>
            <a:r>
              <a:rPr lang="en-US" i="1" dirty="0" err="1"/>
              <a:t>ob</a:t>
            </a:r>
            <a:r>
              <a:rPr lang="en-US" dirty="0"/>
              <a:t> perpendicular to </a:t>
            </a:r>
            <a:r>
              <a:rPr lang="en-US" i="1" dirty="0"/>
              <a:t>BO</a:t>
            </a:r>
            <a:r>
              <a:rPr lang="en-US" dirty="0"/>
              <a:t>, to some suitable scale, to represent </a:t>
            </a:r>
            <a:r>
              <a:rPr lang="en-US" dirty="0" smtClean="0"/>
              <a:t>the velocity of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with respect to </a:t>
            </a:r>
            <a:r>
              <a:rPr lang="en-US" i="1" dirty="0"/>
              <a:t>O</a:t>
            </a:r>
            <a:r>
              <a:rPr lang="en-US" dirty="0"/>
              <a:t> or simply velocity of B i.e. </a:t>
            </a:r>
            <a:r>
              <a:rPr lang="en-US" i="1" dirty="0"/>
              <a:t>v</a:t>
            </a:r>
            <a:r>
              <a:rPr lang="en-US" i="1" baseline="-25000" dirty="0"/>
              <a:t>BO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i="1" baseline="-25000" dirty="0"/>
              <a:t>B</a:t>
            </a:r>
            <a:r>
              <a:rPr lang="en-US" dirty="0"/>
              <a:t>, such that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067300"/>
            <a:ext cx="372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1" y="4524500"/>
            <a:ext cx="8458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From point </a:t>
            </a:r>
            <a:r>
              <a:rPr lang="en-US" i="1" dirty="0"/>
              <a:t>b</a:t>
            </a:r>
            <a:r>
              <a:rPr lang="en-US" dirty="0"/>
              <a:t>, draw </a:t>
            </a:r>
            <a:r>
              <a:rPr lang="en-US" i="1" dirty="0" err="1" smtClean="0"/>
              <a:t>ba</a:t>
            </a:r>
            <a:r>
              <a:rPr lang="en-US" i="1" dirty="0" smtClean="0"/>
              <a:t> </a:t>
            </a:r>
            <a:r>
              <a:rPr lang="en-US" dirty="0"/>
              <a:t>perpendicular to </a:t>
            </a:r>
            <a:r>
              <a:rPr lang="en-US" i="1" dirty="0"/>
              <a:t>BA </a:t>
            </a:r>
            <a:r>
              <a:rPr lang="en-US" dirty="0"/>
              <a:t>to represent the velocity of </a:t>
            </a:r>
            <a:r>
              <a:rPr lang="en-US" i="1" dirty="0"/>
              <a:t>A </a:t>
            </a:r>
            <a:r>
              <a:rPr lang="en-US" dirty="0" smtClean="0"/>
              <a:t>with respect </a:t>
            </a:r>
            <a:r>
              <a:rPr lang="en-US" dirty="0"/>
              <a:t>to </a:t>
            </a:r>
            <a:r>
              <a:rPr lang="en-US" i="1" dirty="0"/>
              <a:t>B i.e. v</a:t>
            </a:r>
            <a:r>
              <a:rPr lang="en-US" baseline="-25000" dirty="0"/>
              <a:t>AB</a:t>
            </a:r>
            <a:r>
              <a:rPr lang="en-US" dirty="0"/>
              <a:t> , and from point </a:t>
            </a:r>
            <a:r>
              <a:rPr lang="en-US" i="1" dirty="0"/>
              <a:t>o </a:t>
            </a:r>
            <a:r>
              <a:rPr lang="en-US" dirty="0"/>
              <a:t>draw vector </a:t>
            </a:r>
            <a:r>
              <a:rPr lang="en-US" i="1" dirty="0" err="1"/>
              <a:t>oa</a:t>
            </a:r>
            <a:r>
              <a:rPr lang="en-US" i="1" dirty="0"/>
              <a:t> </a:t>
            </a:r>
            <a:r>
              <a:rPr lang="en-US" dirty="0"/>
              <a:t>parallel to the motion of </a:t>
            </a:r>
            <a:r>
              <a:rPr lang="en-US" i="1" dirty="0"/>
              <a:t>A </a:t>
            </a:r>
            <a:r>
              <a:rPr lang="en-US" dirty="0" smtClean="0"/>
              <a:t>to </a:t>
            </a:r>
            <a:r>
              <a:rPr lang="en-US" dirty="0"/>
              <a:t>represent the velocity of </a:t>
            </a:r>
            <a:r>
              <a:rPr lang="en-US" i="1" dirty="0"/>
              <a:t>A i.e. </a:t>
            </a:r>
            <a:r>
              <a:rPr lang="en-US" i="1" dirty="0" err="1"/>
              <a:t>v</a:t>
            </a:r>
            <a:r>
              <a:rPr lang="en-US" baseline="-25000" dirty="0" err="1"/>
              <a:t>A</a:t>
            </a:r>
            <a:r>
              <a:rPr lang="en-US" dirty="0" err="1"/>
              <a:t>.</a:t>
            </a:r>
            <a:r>
              <a:rPr lang="en-US" dirty="0"/>
              <a:t> The vectors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oa</a:t>
            </a:r>
            <a:r>
              <a:rPr lang="en-US" i="1" dirty="0"/>
              <a:t> </a:t>
            </a:r>
            <a:r>
              <a:rPr lang="en-US" dirty="0"/>
              <a:t>intersect at </a:t>
            </a:r>
            <a:r>
              <a:rPr lang="en-US" i="1" dirty="0"/>
              <a:t>a</a:t>
            </a:r>
            <a:r>
              <a:rPr lang="en-US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0709"/>
            <a:ext cx="6662738" cy="9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22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3429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In order to find the velocity of the midpoint </a:t>
            </a:r>
            <a:r>
              <a:rPr lang="en-US" i="1" dirty="0"/>
              <a:t>D </a:t>
            </a:r>
            <a:r>
              <a:rPr lang="en-US" dirty="0"/>
              <a:t>of the connecting rod </a:t>
            </a:r>
            <a:r>
              <a:rPr lang="en-US" i="1" dirty="0"/>
              <a:t>AB</a:t>
            </a:r>
            <a:r>
              <a:rPr lang="en-US" dirty="0"/>
              <a:t>, divide the </a:t>
            </a:r>
            <a:r>
              <a:rPr lang="en-US" dirty="0" smtClean="0"/>
              <a:t>vector </a:t>
            </a:r>
            <a:r>
              <a:rPr lang="en-US" i="1" dirty="0" err="1" smtClean="0"/>
              <a:t>ba</a:t>
            </a:r>
            <a:r>
              <a:rPr lang="en-US" i="1" dirty="0" smtClean="0"/>
              <a:t> </a:t>
            </a:r>
            <a:r>
              <a:rPr lang="en-US" dirty="0"/>
              <a:t>at </a:t>
            </a:r>
            <a:r>
              <a:rPr lang="en-US" i="1" dirty="0"/>
              <a:t>d </a:t>
            </a:r>
            <a:r>
              <a:rPr lang="en-US" dirty="0"/>
              <a:t>in the same ratio as </a:t>
            </a:r>
            <a:r>
              <a:rPr lang="en-US" i="1" dirty="0"/>
              <a:t>D </a:t>
            </a:r>
            <a:r>
              <a:rPr lang="en-US" dirty="0"/>
              <a:t>divides </a:t>
            </a:r>
            <a:r>
              <a:rPr lang="en-US" i="1" dirty="0" smtClean="0"/>
              <a:t>AB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00500"/>
            <a:ext cx="1743075" cy="38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4343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Join </a:t>
            </a:r>
            <a:r>
              <a:rPr lang="en-US" i="1" dirty="0"/>
              <a:t>od</a:t>
            </a:r>
            <a:r>
              <a:rPr lang="en-US" dirty="0"/>
              <a:t>. Now the vector </a:t>
            </a:r>
            <a:r>
              <a:rPr lang="en-US" i="1" dirty="0"/>
              <a:t>od </a:t>
            </a:r>
            <a:r>
              <a:rPr lang="en-US" dirty="0"/>
              <a:t>represents the velocity of the midpoint </a:t>
            </a:r>
            <a:r>
              <a:rPr lang="en-US" i="1" dirty="0"/>
              <a:t>D </a:t>
            </a:r>
            <a:r>
              <a:rPr lang="en-US" dirty="0" smtClean="0"/>
              <a:t>of </a:t>
            </a:r>
            <a:r>
              <a:rPr lang="en-US" i="1" dirty="0" smtClean="0"/>
              <a:t>i.e</a:t>
            </a:r>
            <a:r>
              <a:rPr lang="en-US" i="1" dirty="0"/>
              <a:t>. v</a:t>
            </a:r>
            <a:r>
              <a:rPr lang="en-US" baseline="-25000" dirty="0"/>
              <a:t>D</a:t>
            </a:r>
            <a:r>
              <a:rPr lang="en-US" i="1" dirty="0"/>
              <a:t>.</a:t>
            </a:r>
          </a:p>
          <a:p>
            <a:r>
              <a:rPr lang="en-US" dirty="0"/>
              <a:t>By measurement, we find </a:t>
            </a:r>
            <a:r>
              <a:rPr lang="en-US" dirty="0" smtClean="0"/>
              <a:t>that </a:t>
            </a:r>
            <a:r>
              <a:rPr lang="en-US" i="1" dirty="0" smtClean="0"/>
              <a:t>v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= vector </a:t>
            </a:r>
            <a:r>
              <a:rPr lang="en-US" i="1" dirty="0"/>
              <a:t>od </a:t>
            </a:r>
            <a:r>
              <a:rPr lang="en-US" dirty="0"/>
              <a:t>= 4.1 m/s </a:t>
            </a:r>
            <a:r>
              <a:rPr lang="en-US" b="1" dirty="0">
                <a:solidFill>
                  <a:srgbClr val="FF0000"/>
                </a:solidFill>
              </a:rPr>
              <a:t>Ans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22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5200"/>
            <a:ext cx="5181600" cy="2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694" y="37732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know that the radial component of the acceleration of </a:t>
            </a:r>
            <a:r>
              <a:rPr lang="en-US" i="1" dirty="0"/>
              <a:t>B </a:t>
            </a:r>
            <a:r>
              <a:rPr lang="en-US" dirty="0"/>
              <a:t>with respect to </a:t>
            </a:r>
            <a:r>
              <a:rPr lang="en-US" i="1" dirty="0"/>
              <a:t>O </a:t>
            </a:r>
            <a:r>
              <a:rPr lang="en-US" dirty="0"/>
              <a:t>or the</a:t>
            </a:r>
          </a:p>
          <a:p>
            <a:r>
              <a:rPr lang="en-US" dirty="0"/>
              <a:t>acceleration of </a:t>
            </a:r>
            <a:r>
              <a:rPr lang="en-US" i="1" dirty="0"/>
              <a:t>B</a:t>
            </a:r>
            <a:r>
              <a:rPr lang="en-US" dirty="0"/>
              <a:t>,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3733799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6" y="4800600"/>
            <a:ext cx="5824538" cy="95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308064" cy="12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436971"/>
            <a:ext cx="7984935" cy="17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7696200" cy="325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43000"/>
            <a:ext cx="7053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8" y="3401805"/>
            <a:ext cx="8382000" cy="299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0" y="1295400"/>
            <a:ext cx="884922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18495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41539"/>
            <a:ext cx="5700713" cy="14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r>
              <a:rPr lang="en-US" sz="2200" i="1" dirty="0">
                <a:solidFill>
                  <a:schemeClr val="tx2"/>
                </a:solidFill>
              </a:rPr>
              <a:t>Acceleration Diagram for a </a:t>
            </a:r>
            <a:r>
              <a:rPr lang="en-US" sz="2200" i="1" dirty="0" smtClean="0">
                <a:solidFill>
                  <a:schemeClr val="tx2"/>
                </a:solidFill>
              </a:rPr>
              <a:t>Link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47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390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71825" cy="8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53425"/>
            <a:ext cx="1595438" cy="10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1"/>
            <a:ext cx="1828800" cy="29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5562600" cy="36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71825" cy="8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3425"/>
            <a:ext cx="1595438" cy="10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1276350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799"/>
            <a:ext cx="7620000" cy="336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71825" cy="8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3425"/>
            <a:ext cx="1595438" cy="10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1276350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19425"/>
            <a:ext cx="87820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8715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086100"/>
            <a:ext cx="4829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r>
              <a:rPr lang="en-US" sz="2200" i="1" dirty="0">
                <a:solidFill>
                  <a:schemeClr val="tx2"/>
                </a:solidFill>
              </a:rPr>
              <a:t>Acceleration of a Point on a </a:t>
            </a:r>
            <a:r>
              <a:rPr lang="en-US" sz="2200" i="1" dirty="0" smtClean="0">
                <a:solidFill>
                  <a:schemeClr val="tx2"/>
                </a:solidFill>
              </a:rPr>
              <a:t>Link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35" y="1676400"/>
            <a:ext cx="545066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267200"/>
            <a:ext cx="8677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391150"/>
            <a:ext cx="8696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6400801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44488" lvl="3" indent="-284163" algn="just">
              <a:buClr>
                <a:schemeClr val="tx1"/>
              </a:buClr>
              <a:buFont typeface="+mj-lt"/>
              <a:buAutoNum type="arabicPeriod" startAt="2"/>
            </a:pPr>
            <a:r>
              <a:rPr lang="en-US" sz="1600" dirty="0">
                <a:solidFill>
                  <a:schemeClr val="tx1"/>
                </a:solidFill>
              </a:rPr>
              <a:t>We know that the acceleration of B with respect to A i.e. a</a:t>
            </a:r>
            <a:r>
              <a:rPr lang="en-US" sz="1600" baseline="-25000" dirty="0">
                <a:solidFill>
                  <a:schemeClr val="tx1"/>
                </a:solidFill>
              </a:rPr>
              <a:t>BA</a:t>
            </a:r>
            <a:r>
              <a:rPr lang="en-US" sz="1600" dirty="0">
                <a:solidFill>
                  <a:schemeClr val="tx1"/>
                </a:solidFill>
              </a:rPr>
              <a:t> has the following two components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628650" lvl="4" indent="-230188" algn="just">
              <a:buClr>
                <a:schemeClr val="tx1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Radial component of the </a:t>
            </a:r>
            <a:r>
              <a:rPr lang="en-US" sz="1600" dirty="0" smtClean="0">
                <a:solidFill>
                  <a:schemeClr val="tx1"/>
                </a:solidFill>
              </a:rPr>
              <a:t>acceleration of </a:t>
            </a:r>
            <a:r>
              <a:rPr lang="en-US" sz="1600" dirty="0">
                <a:solidFill>
                  <a:schemeClr val="tx1"/>
                </a:solidFill>
              </a:rPr>
              <a:t>B with respect to A i.e. </a:t>
            </a:r>
            <a:r>
              <a:rPr lang="en-US" sz="1600" dirty="0" err="1" smtClean="0">
                <a:solidFill>
                  <a:schemeClr val="tx1"/>
                </a:solidFill>
              </a:rPr>
              <a:t>a</a:t>
            </a:r>
            <a:r>
              <a:rPr lang="en-US" sz="1600" baseline="300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AB</a:t>
            </a:r>
            <a:endParaRPr lang="en-US" sz="1600" baseline="-25000" dirty="0" smtClean="0">
              <a:solidFill>
                <a:schemeClr val="tx1"/>
              </a:solidFill>
            </a:endParaRPr>
          </a:p>
          <a:p>
            <a:pPr marL="628650" lvl="4" indent="-230188" algn="just">
              <a:buClr>
                <a:schemeClr val="tx1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Tangential component of </a:t>
            </a:r>
            <a:r>
              <a:rPr lang="en-US" sz="1600" dirty="0" smtClean="0">
                <a:solidFill>
                  <a:schemeClr val="tx1"/>
                </a:solidFill>
              </a:rPr>
              <a:t>the acceleration </a:t>
            </a:r>
            <a:r>
              <a:rPr lang="en-US" sz="1600" dirty="0">
                <a:solidFill>
                  <a:schemeClr val="tx1"/>
                </a:solidFill>
              </a:rPr>
              <a:t>B with respect to A i.e.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en-US" sz="1600" baseline="300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AB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These </a:t>
            </a:r>
            <a:r>
              <a:rPr lang="en-US" sz="1600" dirty="0" smtClean="0">
                <a:solidFill>
                  <a:schemeClr val="tx1"/>
                </a:solidFill>
              </a:rPr>
              <a:t>two components </a:t>
            </a:r>
            <a:r>
              <a:rPr lang="en-US" sz="1600" dirty="0">
                <a:solidFill>
                  <a:schemeClr val="tx1"/>
                </a:solidFill>
              </a:rPr>
              <a:t>are mutually perpendicular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7663" lvl="4" indent="-342900" algn="just">
              <a:buClr>
                <a:schemeClr val="tx1"/>
              </a:buClr>
              <a:buFont typeface="+mj-lt"/>
              <a:buAutoNum type="arabicPeriod" startAt="3"/>
            </a:pPr>
            <a:r>
              <a:rPr lang="en-US" sz="1600" dirty="0">
                <a:solidFill>
                  <a:schemeClr val="tx1"/>
                </a:solidFill>
              </a:rPr>
              <a:t>Draw vector </a:t>
            </a:r>
            <a:r>
              <a:rPr lang="en-US" sz="1600" dirty="0" err="1">
                <a:solidFill>
                  <a:schemeClr val="tx1"/>
                </a:solidFill>
              </a:rPr>
              <a:t>a'x</a:t>
            </a:r>
            <a:r>
              <a:rPr lang="en-US" sz="1600" dirty="0">
                <a:solidFill>
                  <a:schemeClr val="tx1"/>
                </a:solidFill>
              </a:rPr>
              <a:t> parallel to the link </a:t>
            </a:r>
            <a:r>
              <a:rPr lang="en-US" sz="1600" dirty="0" smtClean="0">
                <a:solidFill>
                  <a:schemeClr val="tx1"/>
                </a:solidFill>
              </a:rPr>
              <a:t>AB (</a:t>
            </a:r>
            <a:r>
              <a:rPr lang="en-US" sz="1600" dirty="0">
                <a:solidFill>
                  <a:schemeClr val="tx1"/>
                </a:solidFill>
              </a:rPr>
              <a:t>because radial component of the acceleration of </a:t>
            </a:r>
            <a:r>
              <a:rPr lang="en-US" sz="1600" dirty="0" smtClean="0">
                <a:solidFill>
                  <a:schemeClr val="tx1"/>
                </a:solidFill>
              </a:rPr>
              <a:t>B with </a:t>
            </a:r>
            <a:r>
              <a:rPr lang="en-US" sz="1600" dirty="0">
                <a:solidFill>
                  <a:schemeClr val="tx1"/>
                </a:solidFill>
              </a:rPr>
              <a:t>respect to A will pass through AB), such </a:t>
            </a:r>
            <a:r>
              <a:rPr lang="en-US" sz="1600" dirty="0" smtClean="0">
                <a:solidFill>
                  <a:schemeClr val="tx1"/>
                </a:solidFill>
              </a:rPr>
              <a:t>that </a:t>
            </a:r>
            <a:endParaRPr lang="en-US" sz="1600" i="1" dirty="0">
              <a:solidFill>
                <a:schemeClr val="tx2"/>
              </a:solidFill>
            </a:endParaRPr>
          </a:p>
          <a:p>
            <a:pPr marL="344488" lvl="3" indent="-344488" algn="l">
              <a:buClr>
                <a:schemeClr val="tx1"/>
              </a:buClr>
              <a:buFont typeface="+mj-lt"/>
              <a:buAutoNum type="arabicPeriod" startAt="4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4488" lvl="3" indent="-344488" algn="l">
              <a:buClr>
                <a:schemeClr val="tx1"/>
              </a:buClr>
              <a:buFont typeface="+mj-lt"/>
              <a:buAutoNum type="arabicPeriod" startAt="4"/>
            </a:pPr>
            <a:r>
              <a:rPr lang="en-US" sz="1600" dirty="0" smtClean="0">
                <a:solidFill>
                  <a:schemeClr val="tx1"/>
                </a:solidFill>
              </a:rPr>
              <a:t>From </a:t>
            </a:r>
            <a:r>
              <a:rPr lang="en-US" sz="1600" dirty="0">
                <a:solidFill>
                  <a:schemeClr val="tx1"/>
                </a:solidFill>
              </a:rPr>
              <a:t>point x, draw vector </a:t>
            </a:r>
            <a:r>
              <a:rPr lang="en-US" sz="1600" dirty="0" err="1" smtClean="0">
                <a:solidFill>
                  <a:schemeClr val="tx1"/>
                </a:solidFill>
              </a:rPr>
              <a:t>xb</a:t>
            </a:r>
            <a:r>
              <a:rPr lang="en-US" sz="1600" dirty="0" smtClean="0">
                <a:solidFill>
                  <a:schemeClr val="tx1"/>
                </a:solidFill>
              </a:rPr>
              <a:t>‘ perpendicular </a:t>
            </a:r>
            <a:r>
              <a:rPr lang="en-US" sz="1600" dirty="0">
                <a:solidFill>
                  <a:schemeClr val="tx1"/>
                </a:solidFill>
              </a:rPr>
              <a:t>to AB or vector </a:t>
            </a:r>
            <a:r>
              <a:rPr lang="en-US" sz="1600" dirty="0" err="1">
                <a:solidFill>
                  <a:schemeClr val="tx1"/>
                </a:solidFill>
              </a:rPr>
              <a:t>a'x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(because tangential component </a:t>
            </a:r>
            <a:r>
              <a:rPr lang="en-US" sz="1600" dirty="0">
                <a:solidFill>
                  <a:schemeClr val="tx1"/>
                </a:solidFill>
              </a:rPr>
              <a:t>of B with respect to A i.e.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en-US" sz="1600" baseline="300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BA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is perpendicular </a:t>
            </a:r>
            <a:r>
              <a:rPr lang="en-US" sz="1600" dirty="0">
                <a:solidFill>
                  <a:schemeClr val="tx1"/>
                </a:solidFill>
              </a:rPr>
              <a:t>to radial component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en-US" sz="1600" baseline="30000" dirty="0" smtClean="0">
                <a:solidFill>
                  <a:schemeClr val="tx1"/>
                </a:solidFill>
              </a:rPr>
              <a:t>r</a:t>
            </a:r>
            <a:r>
              <a:rPr lang="en-US" sz="1600" baseline="-25000" dirty="0" smtClean="0">
                <a:solidFill>
                  <a:schemeClr val="tx1"/>
                </a:solidFill>
              </a:rPr>
              <a:t>BA</a:t>
            </a:r>
            <a:r>
              <a:rPr lang="en-US" sz="1600" dirty="0" smtClean="0">
                <a:solidFill>
                  <a:schemeClr val="tx1"/>
                </a:solidFill>
              </a:rPr>
              <a:t>) and through </a:t>
            </a:r>
            <a:r>
              <a:rPr lang="en-US" sz="1600" dirty="0">
                <a:solidFill>
                  <a:schemeClr val="tx1"/>
                </a:solidFill>
              </a:rPr>
              <a:t>o' draw a line parallel to the path of B </a:t>
            </a:r>
            <a:r>
              <a:rPr lang="en-US" sz="1600" dirty="0" smtClean="0">
                <a:solidFill>
                  <a:schemeClr val="tx1"/>
                </a:solidFill>
              </a:rPr>
              <a:t>to represent </a:t>
            </a:r>
            <a:r>
              <a:rPr lang="en-US" sz="1600" dirty="0">
                <a:solidFill>
                  <a:schemeClr val="tx1"/>
                </a:solidFill>
              </a:rPr>
              <a:t>the absolute acceleration of B i.e. a</a:t>
            </a:r>
            <a:r>
              <a:rPr lang="en-US" sz="1600" baseline="-25000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The vectors </a:t>
            </a:r>
            <a:r>
              <a:rPr lang="en-US" sz="1600" dirty="0" err="1">
                <a:solidFill>
                  <a:schemeClr val="tx1"/>
                </a:solidFill>
              </a:rPr>
              <a:t>xb</a:t>
            </a:r>
            <a:r>
              <a:rPr lang="en-US" sz="1600" dirty="0">
                <a:solidFill>
                  <a:schemeClr val="tx1"/>
                </a:solidFill>
              </a:rPr>
              <a:t>' and o' b' intersect at b'. Now the </a:t>
            </a:r>
            <a:r>
              <a:rPr lang="en-US" sz="1600" dirty="0" smtClean="0">
                <a:solidFill>
                  <a:schemeClr val="tx1"/>
                </a:solidFill>
              </a:rPr>
              <a:t>values of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and a</a:t>
            </a:r>
            <a:r>
              <a:rPr lang="en-US" sz="1600" baseline="300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BA</a:t>
            </a:r>
            <a:r>
              <a:rPr lang="en-US" sz="1600" dirty="0">
                <a:solidFill>
                  <a:schemeClr val="tx1"/>
                </a:solidFill>
              </a:rPr>
              <a:t> may be measured, to the scale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4488" lvl="3" indent="-344488" algn="l">
              <a:buClr>
                <a:schemeClr val="tx1"/>
              </a:buClr>
              <a:buFont typeface="+mj-lt"/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By joining the points a' and b' we may determine the total acceleration of B with </a:t>
            </a:r>
            <a:r>
              <a:rPr lang="en-US" sz="1600" dirty="0" smtClean="0">
                <a:solidFill>
                  <a:schemeClr val="tx1"/>
                </a:solidFill>
              </a:rPr>
              <a:t>respect to </a:t>
            </a:r>
            <a:r>
              <a:rPr lang="en-US" sz="1600" dirty="0">
                <a:solidFill>
                  <a:schemeClr val="tx1"/>
                </a:solidFill>
              </a:rPr>
              <a:t>A i.e. a</a:t>
            </a:r>
            <a:r>
              <a:rPr lang="en-US" sz="1600" baseline="-25000" dirty="0">
                <a:solidFill>
                  <a:schemeClr val="tx1"/>
                </a:solidFill>
              </a:rPr>
              <a:t>BA</a:t>
            </a:r>
            <a:r>
              <a:rPr lang="en-US" sz="1600" dirty="0">
                <a:solidFill>
                  <a:schemeClr val="tx1"/>
                </a:solidFill>
              </a:rPr>
              <a:t>. The vector a' b' is known as acceleration image of the link AB.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28" y="942974"/>
            <a:ext cx="2092928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93" y="3429000"/>
            <a:ext cx="242250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0"/>
            <a:ext cx="2590800" cy="40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6400801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44488" lvl="3" indent="-284163" algn="just">
              <a:buClr>
                <a:schemeClr val="tx1"/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/>
                </a:solidFill>
              </a:rPr>
              <a:t>For any other point C on the link, draw triangle a' b' c' similar to triangle ABC. </a:t>
            </a:r>
            <a:r>
              <a:rPr lang="en-US" sz="1600" dirty="0" smtClean="0">
                <a:solidFill>
                  <a:schemeClr val="tx1"/>
                </a:solidFill>
              </a:rPr>
              <a:t>Now vector </a:t>
            </a:r>
            <a:r>
              <a:rPr lang="en-US" sz="1600" dirty="0">
                <a:solidFill>
                  <a:schemeClr val="tx1"/>
                </a:solidFill>
              </a:rPr>
              <a:t>b' c' represents the acceleration of C with respect to B i.e. a</a:t>
            </a:r>
            <a:r>
              <a:rPr lang="en-US" sz="1600" baseline="-25000" dirty="0">
                <a:solidFill>
                  <a:schemeClr val="tx1"/>
                </a:solidFill>
              </a:rPr>
              <a:t>CB</a:t>
            </a:r>
            <a:r>
              <a:rPr lang="en-US" sz="1600" dirty="0">
                <a:solidFill>
                  <a:schemeClr val="tx1"/>
                </a:solidFill>
              </a:rPr>
              <a:t>, and vector a' c' represents </a:t>
            </a:r>
            <a:r>
              <a:rPr lang="en-US" sz="1600" dirty="0" smtClean="0">
                <a:solidFill>
                  <a:schemeClr val="tx1"/>
                </a:solidFill>
              </a:rPr>
              <a:t>the acceleration </a:t>
            </a:r>
            <a:r>
              <a:rPr lang="en-US" sz="1600" dirty="0">
                <a:solidFill>
                  <a:schemeClr val="tx1"/>
                </a:solidFill>
              </a:rPr>
              <a:t>of C with respect to A i.e. a</a:t>
            </a:r>
            <a:r>
              <a:rPr lang="en-US" sz="1600" baseline="-25000" dirty="0">
                <a:solidFill>
                  <a:schemeClr val="tx1"/>
                </a:solidFill>
              </a:rPr>
              <a:t>CA</a:t>
            </a:r>
            <a:r>
              <a:rPr lang="en-US" sz="1600" dirty="0">
                <a:solidFill>
                  <a:schemeClr val="tx1"/>
                </a:solidFill>
              </a:rPr>
              <a:t>. As discussed above, a</a:t>
            </a:r>
            <a:r>
              <a:rPr lang="en-US" sz="1600" baseline="-25000" dirty="0">
                <a:solidFill>
                  <a:schemeClr val="tx1"/>
                </a:solidFill>
              </a:rPr>
              <a:t>CB</a:t>
            </a:r>
            <a:r>
              <a:rPr lang="en-US" sz="1600" dirty="0">
                <a:solidFill>
                  <a:schemeClr val="tx1"/>
                </a:solidFill>
              </a:rPr>
              <a:t> and a</a:t>
            </a:r>
            <a:r>
              <a:rPr lang="en-US" sz="1600" baseline="-25000" dirty="0">
                <a:solidFill>
                  <a:schemeClr val="tx1"/>
                </a:solidFill>
              </a:rPr>
              <a:t>CA</a:t>
            </a:r>
            <a:r>
              <a:rPr lang="en-US" sz="1600" dirty="0">
                <a:solidFill>
                  <a:schemeClr val="tx1"/>
                </a:solidFill>
              </a:rPr>
              <a:t> will each have </a:t>
            </a:r>
            <a:r>
              <a:rPr lang="en-US" sz="1600" dirty="0" smtClean="0">
                <a:solidFill>
                  <a:schemeClr val="tx1"/>
                </a:solidFill>
              </a:rPr>
              <a:t>two components </a:t>
            </a:r>
            <a:r>
              <a:rPr lang="en-US" sz="1600" dirty="0">
                <a:solidFill>
                  <a:schemeClr val="tx1"/>
                </a:solidFill>
              </a:rPr>
              <a:t>as follows 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860425" lvl="4" indent="-342900" algn="just">
              <a:buClr>
                <a:schemeClr val="tx1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</a:rPr>
              <a:t>CB</a:t>
            </a:r>
            <a:r>
              <a:rPr lang="en-US" sz="1600" dirty="0">
                <a:solidFill>
                  <a:schemeClr val="tx1"/>
                </a:solidFill>
              </a:rPr>
              <a:t> has two components;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en-US" sz="1600" baseline="30000" dirty="0" smtClean="0">
                <a:solidFill>
                  <a:schemeClr val="tx1"/>
                </a:solidFill>
              </a:rPr>
              <a:t>r</a:t>
            </a:r>
            <a:r>
              <a:rPr lang="en-US" sz="1600" baseline="-25000" dirty="0" smtClean="0">
                <a:solidFill>
                  <a:schemeClr val="tx1"/>
                </a:solidFill>
              </a:rPr>
              <a:t>CB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err="1" smtClean="0">
                <a:solidFill>
                  <a:schemeClr val="tx1"/>
                </a:solidFill>
              </a:rPr>
              <a:t>at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CB</a:t>
            </a:r>
            <a:r>
              <a:rPr lang="en-US" sz="1600" dirty="0" smtClean="0">
                <a:solidFill>
                  <a:schemeClr val="tx1"/>
                </a:solidFill>
              </a:rPr>
              <a:t> as </a:t>
            </a:r>
            <a:r>
              <a:rPr lang="en-US" sz="1600" dirty="0">
                <a:solidFill>
                  <a:schemeClr val="tx1"/>
                </a:solidFill>
              </a:rPr>
              <a:t>shown by triangle b' </a:t>
            </a:r>
            <a:r>
              <a:rPr lang="en-US" sz="1600" dirty="0" err="1">
                <a:solidFill>
                  <a:schemeClr val="tx1"/>
                </a:solidFill>
              </a:rPr>
              <a:t>zc</a:t>
            </a:r>
            <a:r>
              <a:rPr lang="en-US" sz="1600" dirty="0">
                <a:solidFill>
                  <a:schemeClr val="tx1"/>
                </a:solidFill>
              </a:rPr>
              <a:t>' in Fig.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b), </a:t>
            </a:r>
            <a:r>
              <a:rPr lang="en-US" sz="1600" dirty="0" smtClean="0">
                <a:solidFill>
                  <a:schemeClr val="tx1"/>
                </a:solidFill>
              </a:rPr>
              <a:t>in which </a:t>
            </a:r>
            <a:r>
              <a:rPr lang="en-US" sz="1600" dirty="0">
                <a:solidFill>
                  <a:schemeClr val="tx1"/>
                </a:solidFill>
              </a:rPr>
              <a:t>b' z is parallel to BC and </a:t>
            </a:r>
            <a:r>
              <a:rPr lang="en-US" sz="1600" dirty="0" err="1">
                <a:solidFill>
                  <a:schemeClr val="tx1"/>
                </a:solidFill>
              </a:rPr>
              <a:t>zc</a:t>
            </a:r>
            <a:r>
              <a:rPr lang="en-US" sz="1600" dirty="0">
                <a:solidFill>
                  <a:schemeClr val="tx1"/>
                </a:solidFill>
              </a:rPr>
              <a:t>' is perpendicular to </a:t>
            </a:r>
            <a:r>
              <a:rPr lang="en-US" sz="1600" dirty="0" err="1" smtClean="0">
                <a:solidFill>
                  <a:schemeClr val="tx1"/>
                </a:solidFill>
              </a:rPr>
              <a:t>b'z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or BC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60425" lvl="4" indent="-342900" algn="just">
              <a:buClr>
                <a:schemeClr val="tx1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</a:rPr>
              <a:t>CA</a:t>
            </a:r>
            <a:r>
              <a:rPr lang="en-US" sz="1600" dirty="0">
                <a:solidFill>
                  <a:schemeClr val="tx1"/>
                </a:solidFill>
              </a:rPr>
              <a:t> has two components ; a</a:t>
            </a:r>
            <a:r>
              <a:rPr lang="en-US" sz="1600" baseline="30000" dirty="0">
                <a:solidFill>
                  <a:schemeClr val="tx1"/>
                </a:solidFill>
              </a:rPr>
              <a:t>r</a:t>
            </a:r>
            <a:r>
              <a:rPr lang="en-US" sz="1600" baseline="-25000" dirty="0">
                <a:solidFill>
                  <a:schemeClr val="tx1"/>
                </a:solidFill>
              </a:rPr>
              <a:t>CA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en-US" sz="1600" baseline="300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 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 shown by triangle a' </a:t>
            </a:r>
            <a:r>
              <a:rPr lang="en-US" sz="1600" dirty="0" err="1">
                <a:solidFill>
                  <a:schemeClr val="tx1"/>
                </a:solidFill>
              </a:rPr>
              <a:t>yc</a:t>
            </a:r>
            <a:r>
              <a:rPr lang="en-US" sz="1600" dirty="0">
                <a:solidFill>
                  <a:schemeClr val="tx1"/>
                </a:solidFill>
              </a:rPr>
              <a:t>' in Fig.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b), </a:t>
            </a:r>
            <a:r>
              <a:rPr lang="en-US" sz="1600" dirty="0" smtClean="0">
                <a:solidFill>
                  <a:schemeClr val="tx1"/>
                </a:solidFill>
              </a:rPr>
              <a:t>in which </a:t>
            </a:r>
            <a:r>
              <a:rPr lang="en-US" sz="1600" dirty="0">
                <a:solidFill>
                  <a:schemeClr val="tx1"/>
                </a:solidFill>
              </a:rPr>
              <a:t>a' y is parallel to AC and </a:t>
            </a:r>
            <a:r>
              <a:rPr lang="en-US" sz="1600" dirty="0" err="1">
                <a:solidFill>
                  <a:schemeClr val="tx1"/>
                </a:solidFill>
              </a:rPr>
              <a:t>yc</a:t>
            </a:r>
            <a:r>
              <a:rPr lang="en-US" sz="1600" dirty="0">
                <a:solidFill>
                  <a:schemeClr val="tx1"/>
                </a:solidFill>
              </a:rPr>
              <a:t>' is perpendicular to a' y or </a:t>
            </a:r>
            <a:r>
              <a:rPr lang="en-US" sz="1600" dirty="0" smtClean="0">
                <a:solidFill>
                  <a:schemeClr val="tx1"/>
                </a:solidFill>
              </a:rPr>
              <a:t>AC.</a:t>
            </a:r>
          </a:p>
          <a:p>
            <a:pPr marL="349250" lvl="4" indent="-342900" algn="just">
              <a:buClr>
                <a:schemeClr val="tx1"/>
              </a:buClr>
              <a:buFont typeface="+mj-lt"/>
              <a:buAutoNum type="arabicPeriod" startAt="7"/>
            </a:pPr>
            <a:r>
              <a:rPr lang="en-US" sz="1600" dirty="0" smtClean="0">
                <a:solidFill>
                  <a:schemeClr val="tx1"/>
                </a:solidFill>
              </a:rPr>
              <a:t>The angular acceleration of the link AB is obtained by dividing the tangential components of </a:t>
            </a:r>
            <a:r>
              <a:rPr lang="en-US" sz="1600" dirty="0">
                <a:solidFill>
                  <a:schemeClr val="tx1"/>
                </a:solidFill>
              </a:rPr>
              <a:t>the acceleration of B with respect to A </a:t>
            </a:r>
            <a:r>
              <a:rPr lang="en-US" sz="1600" dirty="0" smtClean="0">
                <a:solidFill>
                  <a:schemeClr val="tx1"/>
                </a:solidFill>
              </a:rPr>
              <a:t>(a</a:t>
            </a:r>
            <a:r>
              <a:rPr lang="en-US" sz="1600" baseline="3000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BA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the length of the link. Mathematically, </a:t>
            </a:r>
            <a:r>
              <a:rPr lang="en-US" sz="1600" dirty="0" smtClean="0">
                <a:solidFill>
                  <a:schemeClr val="tx1"/>
                </a:solidFill>
              </a:rPr>
              <a:t>angular acceleration </a:t>
            </a:r>
            <a:r>
              <a:rPr lang="en-US" sz="1600" dirty="0">
                <a:solidFill>
                  <a:schemeClr val="tx1"/>
                </a:solidFill>
              </a:rPr>
              <a:t>of the link AB,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28" y="942974"/>
            <a:ext cx="2092928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57" y="3352800"/>
            <a:ext cx="25060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5972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r>
              <a:rPr lang="en-US" sz="2200" i="1" dirty="0">
                <a:solidFill>
                  <a:schemeClr val="tx2"/>
                </a:solidFill>
              </a:rPr>
              <a:t>Acceleration in the Slider Crank </a:t>
            </a:r>
            <a:r>
              <a:rPr lang="en-US" sz="2200" i="1" dirty="0" smtClean="0">
                <a:solidFill>
                  <a:schemeClr val="tx2"/>
                </a:solidFill>
              </a:rPr>
              <a:t>Mechanism</a:t>
            </a:r>
          </a:p>
          <a:p>
            <a:pPr marL="227013" lvl="3" algn="l">
              <a:buClr>
                <a:schemeClr val="tx1"/>
              </a:buClr>
            </a:pPr>
            <a:r>
              <a:rPr lang="en-US" sz="1800" dirty="0">
                <a:solidFill>
                  <a:schemeClr val="tx2"/>
                </a:solidFill>
              </a:rPr>
              <a:t>A slider crank mechanism is shown in Fig, Let the crank OB makes an angle θ </a:t>
            </a:r>
            <a:r>
              <a:rPr lang="en-US" sz="1800" dirty="0" smtClean="0">
                <a:solidFill>
                  <a:schemeClr val="tx2"/>
                </a:solidFill>
              </a:rPr>
              <a:t>with the </a:t>
            </a:r>
            <a:r>
              <a:rPr lang="en-US" sz="1800" dirty="0">
                <a:solidFill>
                  <a:schemeClr val="tx2"/>
                </a:solidFill>
              </a:rPr>
              <a:t>inner dead centre (I.D.C) and rotates in a clockwise direction about the fixed point </a:t>
            </a:r>
            <a:r>
              <a:rPr lang="en-US" sz="1800" dirty="0" smtClean="0">
                <a:solidFill>
                  <a:schemeClr val="tx2"/>
                </a:solidFill>
              </a:rPr>
              <a:t>O with uniform </a:t>
            </a:r>
            <a:r>
              <a:rPr lang="en-US" sz="1800" dirty="0">
                <a:solidFill>
                  <a:schemeClr val="tx2"/>
                </a:solidFill>
              </a:rPr>
              <a:t>angular velocity ω</a:t>
            </a:r>
            <a:r>
              <a:rPr lang="en-US" sz="1800" baseline="-25000" dirty="0">
                <a:solidFill>
                  <a:schemeClr val="tx2"/>
                </a:solidFill>
              </a:rPr>
              <a:t>BO</a:t>
            </a:r>
            <a:r>
              <a:rPr lang="en-US" sz="1800" dirty="0">
                <a:solidFill>
                  <a:schemeClr val="tx2"/>
                </a:solidFill>
              </a:rPr>
              <a:t> rad/s.</a:t>
            </a:r>
          </a:p>
          <a:p>
            <a:pPr marL="227013" lvl="3" algn="l">
              <a:buClr>
                <a:schemeClr val="tx1"/>
              </a:buClr>
            </a:pPr>
            <a:r>
              <a:rPr lang="en-US" sz="1800" dirty="0">
                <a:solidFill>
                  <a:schemeClr val="tx2"/>
                </a:solidFill>
              </a:rPr>
              <a:t>∴ Velocity of B with respect to O or velocity of B (because O is a fixed point),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3" y="2895600"/>
            <a:ext cx="402166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9150"/>
            <a:ext cx="816102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267200"/>
            <a:ext cx="870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5638800" cy="19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acceleration diagram, as shown in Fig</a:t>
            </a:r>
            <a:r>
              <a:rPr lang="en-US" sz="1800" dirty="0" smtClean="0">
                <a:solidFill>
                  <a:schemeClr val="tx1"/>
                </a:solidFill>
              </a:rPr>
              <a:t>.(</a:t>
            </a:r>
            <a:r>
              <a:rPr lang="en-US" sz="1800" dirty="0">
                <a:solidFill>
                  <a:schemeClr val="tx1"/>
                </a:solidFill>
              </a:rPr>
              <a:t>b), may now be drawn as discussed below: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638800" cy="19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24200"/>
            <a:ext cx="8705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57600"/>
            <a:ext cx="8763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181600"/>
            <a:ext cx="8753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8610601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227013" lvl="3" algn="l">
              <a:buClr>
                <a:schemeClr val="tx1"/>
              </a:buClr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12/9/2018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638800" cy="19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67050"/>
            <a:ext cx="876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114800"/>
            <a:ext cx="882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22785</TotalTime>
  <Words>877</Words>
  <Application>Microsoft Office PowerPoint</Application>
  <PresentationFormat>On-screen Show (4:3)</PresentationFormat>
  <Paragraphs>216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592</cp:revision>
  <dcterms:created xsi:type="dcterms:W3CDTF">2018-10-06T04:41:10Z</dcterms:created>
  <dcterms:modified xsi:type="dcterms:W3CDTF">2018-12-10T20:06:56Z</dcterms:modified>
</cp:coreProperties>
</file>